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sldIdLst>
    <p:sldId id="382" r:id="rId3"/>
    <p:sldId id="322" r:id="rId4"/>
    <p:sldId id="691" r:id="rId5"/>
    <p:sldId id="692" r:id="rId6"/>
    <p:sldId id="693" r:id="rId7"/>
    <p:sldId id="694" r:id="rId8"/>
    <p:sldId id="695" r:id="rId9"/>
    <p:sldId id="696" r:id="rId10"/>
    <p:sldId id="698" r:id="rId11"/>
    <p:sldId id="699" r:id="rId12"/>
    <p:sldId id="697" r:id="rId13"/>
    <p:sldId id="700" r:id="rId14"/>
    <p:sldId id="701" r:id="rId15"/>
    <p:sldId id="702" r:id="rId16"/>
    <p:sldId id="703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713" r:id="rId27"/>
    <p:sldId id="714" r:id="rId28"/>
    <p:sldId id="715" r:id="rId29"/>
    <p:sldId id="716" r:id="rId30"/>
    <p:sldId id="717" r:id="rId31"/>
    <p:sldId id="718" r:id="rId32"/>
    <p:sldId id="719" r:id="rId33"/>
    <p:sldId id="383" r:id="rId34"/>
  </p:sldIdLst>
  <p:sldSz cx="12192000" cy="6858000"/>
  <p:notesSz cx="6858000" cy="9144000"/>
  <p:embeddedFontLst>
    <p:embeddedFont>
      <p:font typeface="方正粗金陵简体" panose="02000000000000000000" charset="-122"/>
      <p:regular r:id="rId39"/>
    </p:embeddedFont>
    <p:embeddedFont>
      <p:font typeface="微软雅黑" panose="020B0503020204020204" charset="-122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 userDrawn="1">
          <p15:clr>
            <a:srgbClr val="A4A3A4"/>
          </p15:clr>
        </p15:guide>
        <p15:guide id="2" pos="3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EFEFEF"/>
    <a:srgbClr val="FFFFFF"/>
    <a:srgbClr val="979997"/>
    <a:srgbClr val="2F250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82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19.xml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8.png"/><Relationship Id="rId1" Type="http://schemas.openxmlformats.org/officeDocument/2006/relationships/tags" Target="../tags/tag7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9.png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10.png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1.png"/><Relationship Id="rId1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2.png"/><Relationship Id="rId1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3.png"/><Relationship Id="rId1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4.png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15.png"/><Relationship Id="rId1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6.png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17.png"/><Relationship Id="rId1" Type="http://schemas.openxmlformats.org/officeDocument/2006/relationships/tags" Target="../tags/tag9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image" Target="../media/image18.png"/><Relationship Id="rId1" Type="http://schemas.openxmlformats.org/officeDocument/2006/relationships/tags" Target="../tags/tag10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19.png"/><Relationship Id="rId1" Type="http://schemas.openxmlformats.org/officeDocument/2006/relationships/tags" Target="../tags/tag1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4.xml"/><Relationship Id="rId6" Type="http://schemas.openxmlformats.org/officeDocument/2006/relationships/image" Target="../media/image22.png"/><Relationship Id="rId5" Type="http://schemas.openxmlformats.org/officeDocument/2006/relationships/tags" Target="../tags/tag113.xml"/><Relationship Id="rId4" Type="http://schemas.openxmlformats.org/officeDocument/2006/relationships/image" Target="../media/image21.png"/><Relationship Id="rId3" Type="http://schemas.openxmlformats.org/officeDocument/2006/relationships/tags" Target="../tags/tag112.xml"/><Relationship Id="rId2" Type="http://schemas.openxmlformats.org/officeDocument/2006/relationships/image" Target="../media/image20.png"/><Relationship Id="rId1" Type="http://schemas.openxmlformats.org/officeDocument/2006/relationships/tags" Target="../tags/tag1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5.png"/><Relationship Id="rId3" Type="http://schemas.openxmlformats.org/officeDocument/2006/relationships/tags" Target="../tags/tag71.xml"/><Relationship Id="rId2" Type="http://schemas.openxmlformats.org/officeDocument/2006/relationships/image" Target="../media/image4.png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image" Target="../media/image7.png"/><Relationship Id="rId3" Type="http://schemas.openxmlformats.org/officeDocument/2006/relationships/tags" Target="../tags/tag76.xml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Lecture5  </a:t>
            </a:r>
            <a:r>
              <a:rPr lang="en-US" sz="4800">
                <a:sym typeface="+mn-ea"/>
              </a:rPr>
              <a:t>Containers</a:t>
            </a:r>
            <a:endParaRPr lang="en-US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STL vs Stanford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2110" y="1971675"/>
            <a:ext cx="6379210" cy="34804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28815" y="1971675"/>
            <a:ext cx="4801870" cy="363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3200"/>
              <a:t>The Stanford library and the STL containers have very</a:t>
            </a:r>
            <a:r>
              <a:rPr lang="en-US" altLang="zh-CN" sz="3200"/>
              <a:t> </a:t>
            </a:r>
            <a:r>
              <a:rPr lang="zh-CN" altLang="en-US" sz="3200"/>
              <a:t>similar functionality, but there can sometimes be</a:t>
            </a:r>
            <a:r>
              <a:rPr lang="zh-CN" altLang="en-US" sz="3200" b="1"/>
              <a:t> key</a:t>
            </a:r>
            <a:r>
              <a:rPr lang="en-US" altLang="zh-CN" sz="3200" b="1"/>
              <a:t> </a:t>
            </a:r>
            <a:r>
              <a:rPr lang="zh-CN" altLang="en-US" sz="3200" b="1"/>
              <a:t>differences </a:t>
            </a:r>
            <a:r>
              <a:rPr lang="zh-CN" altLang="en-US" sz="3200"/>
              <a:t>in both behavior and syntax!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Spot the difference!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7235" y="6062345"/>
            <a:ext cx="7927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i="1"/>
              <a:t>Table courtesy of Frankie Cerkvenik and Sathya Edamadaka!</a:t>
            </a:r>
            <a:endParaRPr lang="zh-CN" altLang="en-US" i="1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3095" y="1203960"/>
            <a:ext cx="10500360" cy="4330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Spot the difference!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9350" y="1523365"/>
            <a:ext cx="10530205" cy="42049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In choosing a programming language, there’s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always a tradeoff between </a:t>
            </a:r>
            <a:r>
              <a:rPr lang="zh-CN" altLang="en-US" b="1"/>
              <a:t>speed, power, and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safety.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C++ is really fast! Why is that?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Safety vs Speed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2545080"/>
            <a:ext cx="5548630" cy="3704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● Only provide the checks/safety nets that are</a:t>
            </a:r>
            <a:r>
              <a:rPr lang="en-US" altLang="zh-CN" sz="3200"/>
              <a:t> </a:t>
            </a:r>
            <a:r>
              <a:rPr lang="zh-CN" altLang="en-US" sz="3200"/>
              <a:t>necessary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The programmer knows best!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Making sure what you’re doing is allowed is your job!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Design Philosophy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2485" y="2285365"/>
            <a:ext cx="4544695" cy="31692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More differences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270" y="1649730"/>
            <a:ext cx="10665460" cy="3947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More differences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3485" y="1690370"/>
            <a:ext cx="9655175" cy="4079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5346065" cy="19386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/>
              <a:t>Sequence: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Containers that can be accessed</a:t>
            </a:r>
            <a:r>
              <a:rPr lang="en-US" altLang="zh-CN" sz="2400"/>
              <a:t> </a:t>
            </a:r>
            <a:r>
              <a:rPr lang="zh-CN" altLang="en-US" sz="2400"/>
              <a:t>sequentially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Anything with an inherent order</a:t>
            </a:r>
            <a:r>
              <a:rPr lang="en-US" altLang="zh-CN" sz="2400"/>
              <a:t> </a:t>
            </a:r>
            <a:r>
              <a:rPr lang="zh-CN" altLang="en-US" sz="2400"/>
              <a:t>goes here!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There are two types of containers: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54395" y="1490345"/>
            <a:ext cx="6096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Associative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Containers that don’t necessarily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have a sequential order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More easily searched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Maps and sets go here!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All containers can hold all types of information! How do we choose which to use?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How do vectors actually work?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At a high level, a vector is an</a:t>
            </a:r>
            <a:r>
              <a:rPr lang="zh-CN" altLang="en-US" sz="2800" b="1"/>
              <a:t> ordered </a:t>
            </a:r>
            <a:r>
              <a:rPr lang="zh-CN" altLang="en-US" sz="2800"/>
              <a:t>collection of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elements of the </a:t>
            </a:r>
            <a:r>
              <a:rPr lang="zh-CN" altLang="en-US" sz="2800" b="1"/>
              <a:t>same type </a:t>
            </a:r>
            <a:r>
              <a:rPr lang="zh-CN" altLang="en-US" sz="2800"/>
              <a:t>that can </a:t>
            </a:r>
            <a:r>
              <a:rPr lang="zh-CN" altLang="en-US" sz="2800">
                <a:solidFill>
                  <a:srgbClr val="C00000"/>
                </a:solidFill>
              </a:rPr>
              <a:t>grow and shrink</a:t>
            </a:r>
            <a:r>
              <a:rPr lang="zh-CN" altLang="en-US" sz="2800"/>
              <a:t> in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size.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Internally, vectors implement an array!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Vector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We keep track of a few member variables: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_size = number of elements in the vector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_capacity = space allocated for elements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Vector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3752215"/>
            <a:ext cx="6341745" cy="1111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8330" y="53447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Don’t confuse these two!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-Defining Containers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457200" lvl="1" indent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What is a container in C++?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Containers in the STL vs Stanford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Types of containers and how they work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Container Adaptors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Abstracting container implementation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Deques can be implemented many different ways! Here’s one: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What if we had an array that stored other arrays?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about a deque?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0" y="3765550"/>
            <a:ext cx="11925935" cy="2483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Choosing sequence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r="5213"/>
          <a:stretch>
            <a:fillRect/>
          </a:stretch>
        </p:blipFill>
        <p:spPr>
          <a:xfrm>
            <a:off x="547370" y="1463040"/>
            <a:ext cx="11096625" cy="4321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● Sequence containers are for when you need to enforce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some order on your information!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Can usually use an</a:t>
            </a:r>
            <a:r>
              <a:rPr lang="zh-CN" altLang="en-US" sz="2800" b="1"/>
              <a:t> std::vector </a:t>
            </a:r>
            <a:r>
              <a:rPr lang="zh-CN" altLang="en-US" sz="2800"/>
              <a:t>for most anything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If you need particularly fast inserts in the front, consider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 </a:t>
            </a:r>
            <a:r>
              <a:rPr lang="zh-CN" altLang="en-US" sz="2800" b="1"/>
              <a:t>std::deque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For joining/working with multiple lists, consider an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std::list </a:t>
            </a:r>
            <a:r>
              <a:rPr lang="zh-CN" altLang="en-US" sz="2800"/>
              <a:t>(very rarely)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Sequence Containers: 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5346065" cy="19386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/>
              <a:t>Sequence: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Containers that can be accessed</a:t>
            </a:r>
            <a:r>
              <a:rPr lang="en-US" altLang="zh-CN" sz="2400"/>
              <a:t> </a:t>
            </a:r>
            <a:r>
              <a:rPr lang="zh-CN" altLang="en-US" sz="2400"/>
              <a:t>sequentially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Anything with an inherent order</a:t>
            </a:r>
            <a:r>
              <a:rPr lang="en-US" altLang="zh-CN" sz="2400"/>
              <a:t> </a:t>
            </a:r>
            <a:r>
              <a:rPr lang="zh-CN" altLang="en-US" sz="2400"/>
              <a:t>goes here!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There are two types of containers: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954395" y="1490345"/>
            <a:ext cx="6096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Associative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Containers that don’t necessarily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have a sequential order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More easily searched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● Maps and sets go here!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  <a:p>
            <a:pPr marL="0" indent="0"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sym typeface="+mn-ea"/>
              </a:rPr>
              <a:t>All containers can hold all types of information! How do we choose which to use?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Maps are implemented with pairs! (</a:t>
            </a:r>
            <a:r>
              <a:rPr lang="zh-CN" altLang="en-US" sz="2800" b="1"/>
              <a:t>std::pair&lt;const key,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 b="1"/>
              <a:t>value&gt;</a:t>
            </a:r>
            <a:r>
              <a:rPr lang="zh-CN" altLang="en-US" sz="2800"/>
              <a:t>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Note the const! Keys must be immutable.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Why a pair and not a tuple?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Map implementation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268730"/>
            <a:ext cx="9022080" cy="475932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sz="2800"/>
              <a:t>Both maps and sets in the STL have an unordered version!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Ordered maps/sets require a</a:t>
            </a:r>
            <a:r>
              <a:rPr lang="zh-CN" altLang="en-US" sz="2800" b="1"/>
              <a:t> comparison operator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to be defined.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</a:t>
            </a:r>
            <a:r>
              <a:rPr lang="zh-CN" altLang="en-US" sz="2800" b="1"/>
              <a:t>Unordered </a:t>
            </a:r>
            <a:r>
              <a:rPr lang="zh-CN" altLang="en-US" sz="2800"/>
              <a:t>maps/sets require a</a:t>
            </a:r>
            <a:r>
              <a:rPr lang="zh-CN" altLang="en-US" sz="2800" b="1"/>
              <a:t> hash function</a:t>
            </a:r>
            <a:r>
              <a:rPr lang="zh-CN" altLang="en-US" sz="2800"/>
              <a:t> to be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defined.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Unordered maps/sets are usually faster than ordered ones!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Unordered maps/sets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36380" y="2715895"/>
            <a:ext cx="2943225" cy="1938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400"/>
              <a:t>Simple types are already</a:t>
            </a:r>
            <a:r>
              <a:rPr lang="en-US" altLang="zh-CN" sz="2400"/>
              <a:t> </a:t>
            </a:r>
            <a:r>
              <a:rPr lang="zh-CN" altLang="en-US" sz="2400"/>
              <a:t>natively supported; anything</a:t>
            </a:r>
            <a:endParaRPr lang="zh-CN" altLang="en-US" sz="2400"/>
          </a:p>
          <a:p>
            <a:r>
              <a:rPr lang="zh-CN" altLang="en-US" sz="2400"/>
              <a:t>else will need to be defined</a:t>
            </a:r>
            <a:r>
              <a:rPr lang="en-US" altLang="zh-CN" sz="2400"/>
              <a:t> </a:t>
            </a:r>
            <a:r>
              <a:rPr lang="zh-CN" altLang="en-US" sz="2400"/>
              <a:t>yourself.</a:t>
            </a:r>
            <a:endParaRPr lang="zh-CN" altLang="en-US" sz="24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8121650" y="3419475"/>
            <a:ext cx="647065" cy="18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 b="1"/>
              <a:t>Choosing associative containers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400"/>
              <a:t>Lots of similarities between maps/sets! Broad tips: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Unordered containers are </a:t>
            </a:r>
            <a:r>
              <a:rPr lang="zh-CN" altLang="en-US" sz="2400" b="1"/>
              <a:t>faster</a:t>
            </a:r>
            <a:r>
              <a:rPr lang="zh-CN" altLang="en-US" sz="2400"/>
              <a:t>, but can be difficult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to get to work with nested containers/collections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If using</a:t>
            </a:r>
            <a:r>
              <a:rPr lang="zh-CN" altLang="en-US" sz="2400" b="1"/>
              <a:t> complicated data types</a:t>
            </a:r>
            <a:r>
              <a:rPr lang="zh-CN" altLang="en-US" sz="2400"/>
              <a:t>/unfamiliar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with hash</a:t>
            </a:r>
            <a:r>
              <a:rPr lang="en-US" altLang="zh-CN" sz="2400"/>
              <a:t> </a:t>
            </a:r>
            <a:r>
              <a:rPr lang="zh-CN" altLang="en-US" sz="2400"/>
              <a:t>functions, use an ordered container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1465" y="3905250"/>
            <a:ext cx="4167505" cy="2344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● Sequence containers: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Arrays, vectors, deques, lists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Associative containers: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Sets and maps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○ Unordered vs. ordered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So far: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-Defining Containers</a:t>
            </a:r>
            <a:endParaRPr lang="zh-CN" altLang="en-US" sz="2800"/>
          </a:p>
          <a:p>
            <a:pPr marL="457200" lvl="1" indent="0" algn="l">
              <a:buClrTx/>
              <a:buSzTx/>
              <a:buNone/>
            </a:pPr>
            <a:r>
              <a:rPr lang="zh-CN" altLang="en-US" sz="2800"/>
              <a:t>What is a container in C++?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Containers in the STL vs Stanford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Types of containers and how they work</a:t>
            </a:r>
            <a:endParaRPr lang="zh-CN" altLang="en-US" sz="2800"/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Container Adaptors</a:t>
            </a:r>
            <a:endParaRPr lang="zh-CN" altLang="en-US" sz="3200" b="1">
              <a:solidFill>
                <a:srgbClr val="C00000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Abstracting container implementation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400"/>
              <a:t>Container adaptors are “wrappers” to existing containers!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Wrappers modify the interface to sequence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containers and change what the client is allowed to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do/how they can interact with the container.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● How could we make a wrapper to implement a queue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from a deque?</a:t>
            </a:r>
            <a:endParaRPr lang="zh-CN" altLang="en-US" sz="24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Container Adaptors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10980" y="2254250"/>
            <a:ext cx="3081020" cy="38639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000" b="1">
                <a:solidFill>
                  <a:srgbClr val="C00000"/>
                </a:solidFill>
              </a:rPr>
              <a:t>Container</a:t>
            </a:r>
            <a:r>
              <a:rPr lang="zh-CN" altLang="en-US" sz="4000"/>
              <a:t>: An object that allows us to</a:t>
            </a:r>
            <a:endParaRPr lang="zh-CN" altLang="en-US" sz="4000"/>
          </a:p>
          <a:p>
            <a:pPr marL="0" indent="0" algn="ctr">
              <a:buNone/>
            </a:pPr>
            <a:r>
              <a:rPr lang="zh-CN" altLang="en-US" sz="4000"/>
              <a:t>collect other objects together and interact</a:t>
            </a:r>
            <a:endParaRPr lang="zh-CN" altLang="en-US" sz="4000"/>
          </a:p>
          <a:p>
            <a:pPr marL="0" indent="0" algn="ctr">
              <a:buNone/>
            </a:pPr>
            <a:r>
              <a:rPr lang="zh-CN" altLang="en-US" sz="4000"/>
              <a:t>with them in some way.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4410" y="4869180"/>
            <a:ext cx="88525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Think of </a:t>
            </a:r>
            <a:r>
              <a:rPr lang="zh-CN" altLang="en-US" sz="3200" b="1"/>
              <a:t>vectors</a:t>
            </a:r>
            <a:r>
              <a:rPr lang="zh-CN" altLang="en-US" sz="3200"/>
              <a:t>, </a:t>
            </a:r>
            <a:r>
              <a:rPr lang="zh-CN" altLang="en-US" sz="3200" b="1"/>
              <a:t>stacks</a:t>
            </a:r>
            <a:r>
              <a:rPr lang="zh-CN" altLang="en-US" sz="3200"/>
              <a:t>, or </a:t>
            </a:r>
            <a:r>
              <a:rPr lang="zh-CN" altLang="en-US" sz="3200" b="1"/>
              <a:t>queues!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Let’s ask the STL!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257300"/>
            <a:ext cx="10968990" cy="747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635" y="2319020"/>
            <a:ext cx="11683365" cy="3599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12315" y="4644390"/>
            <a:ext cx="9730105" cy="10166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● Containers are ways to collect related data together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and work with it logically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Two types of containers: sequence and associative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Container adaptors wrap existing containers to permit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new/restrict access to the interface for the clients.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Summary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 b="1"/>
              <a:t>Why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 b="1"/>
              <a:t>containers?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/>
              <a:t>What is the purpose of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container types in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programming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languages?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31310" y="1490345"/>
            <a:ext cx="7593330" cy="4315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We’ve been using the idea of a Student struct for the past</a:t>
            </a:r>
            <a:r>
              <a:rPr lang="en-US" altLang="zh-CN" sz="2800"/>
              <a:t> </a:t>
            </a:r>
            <a:r>
              <a:rPr lang="zh-CN" altLang="en-US" sz="2800"/>
              <a:t>few lectures: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Motivating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655" y="2988945"/>
            <a:ext cx="7098665" cy="2864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5905" y="4592955"/>
            <a:ext cx="4765040" cy="906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9180" y="104907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This is generalizable!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What if we need to store other types of data?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485"/>
              <a:t>● Class grades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Coordinates in a graph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Mountains</a:t>
            </a:r>
            <a:endParaRPr lang="zh-CN" altLang="en-US" sz="2485"/>
          </a:p>
          <a:p>
            <a:pPr marL="0" indent="0">
              <a:buNone/>
            </a:pPr>
            <a:r>
              <a:rPr lang="zh-CN" altLang="en-US" sz="2800"/>
              <a:t>What if we want to store it in a different way?</a:t>
            </a:r>
            <a:endParaRPr lang="zh-CN" altLang="en-US" sz="2800"/>
          </a:p>
          <a:p>
            <a:pPr marL="457200" lvl="1" indent="0">
              <a:buNone/>
            </a:pPr>
            <a:r>
              <a:rPr lang="zh-CN" altLang="en-US" sz="2485"/>
              <a:t>● FIFO vs LIFO</a:t>
            </a:r>
            <a:endParaRPr lang="zh-CN" altLang="en-US" sz="2485"/>
          </a:p>
          <a:p>
            <a:pPr marL="457200" lvl="1" indent="0">
              <a:buNone/>
            </a:pPr>
            <a:r>
              <a:rPr lang="zh-CN" altLang="en-US" sz="2485"/>
              <a:t>● Ascending order by some value</a:t>
            </a:r>
            <a:endParaRPr lang="zh-CN" altLang="en-US" sz="2485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-Defining Containers</a:t>
            </a:r>
            <a:endParaRPr lang="zh-CN" altLang="en-US" sz="2800"/>
          </a:p>
          <a:p>
            <a:pPr marL="457200" lvl="1" indent="0" algn="l">
              <a:buClrTx/>
              <a:buSzTx/>
              <a:buNone/>
            </a:pPr>
            <a:r>
              <a:rPr lang="zh-CN" altLang="en-US" sz="2800"/>
              <a:t>What is a container in C++?</a:t>
            </a:r>
            <a:endParaRPr lang="zh-CN" altLang="en-US" sz="2800"/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Containers in the STL vs Stanford</a:t>
            </a:r>
            <a:endParaRPr lang="zh-CN" altLang="en-US" sz="3200" b="1">
              <a:solidFill>
                <a:srgbClr val="C00000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Types of containers and how they work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Container Adaptors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/>
              <a:t>Abstracting container implementation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26155" y="1049075"/>
            <a:ext cx="10969200" cy="47592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 b="1"/>
              <a:t>The STL has many types of</a:t>
            </a:r>
            <a:r>
              <a:rPr lang="en-US" altLang="zh-CN" sz="2800" b="1"/>
              <a:t> </a:t>
            </a:r>
            <a:r>
              <a:rPr lang="zh-CN" altLang="en-US" sz="2800" b="1"/>
              <a:t>containers:</a:t>
            </a:r>
            <a:endParaRPr lang="zh-CN" altLang="en-US" sz="2800" b="1"/>
          </a:p>
          <a:p>
            <a:pPr marL="0" indent="0">
              <a:buNone/>
            </a:pPr>
            <a:r>
              <a:rPr lang="zh-CN" altLang="en-US" sz="2800"/>
              <a:t>Both familiar: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Vector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● Stack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● Queue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Set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● Map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72425" y="2118995"/>
            <a:ext cx="4106545" cy="41509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1610" y="2762250"/>
            <a:ext cx="6096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And </a:t>
            </a:r>
            <a:r>
              <a:rPr lang="zh-CN" altLang="en-US" sz="3200"/>
              <a:t>unfamiliar:</a:t>
            </a:r>
            <a:endParaRPr lang="zh-CN" altLang="en-US" sz="3200"/>
          </a:p>
          <a:p>
            <a:r>
              <a:rPr lang="zh-CN" altLang="en-US" sz="3200"/>
              <a:t>● Array</a:t>
            </a:r>
            <a:endParaRPr lang="zh-CN" altLang="en-US" sz="3200"/>
          </a:p>
          <a:p>
            <a:r>
              <a:rPr lang="zh-CN" altLang="en-US" sz="3200"/>
              <a:t>● Deque</a:t>
            </a:r>
            <a:endParaRPr lang="zh-CN" altLang="en-US" sz="3200"/>
          </a:p>
          <a:p>
            <a:r>
              <a:rPr lang="zh-CN" altLang="en-US" sz="3200"/>
              <a:t>● List</a:t>
            </a:r>
            <a:endParaRPr lang="zh-CN" altLang="en-US" sz="3200"/>
          </a:p>
          <a:p>
            <a:r>
              <a:rPr lang="zh-CN" altLang="en-US" sz="3200"/>
              <a:t>● Unordered set</a:t>
            </a:r>
            <a:endParaRPr lang="zh-CN" altLang="en-US" sz="3200"/>
          </a:p>
          <a:p>
            <a:r>
              <a:rPr lang="zh-CN" altLang="en-US" sz="3200"/>
              <a:t>● Unordered map</a:t>
            </a:r>
            <a:endParaRPr lang="zh-CN" altLang="en-US" sz="32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72360" y="4570095"/>
            <a:ext cx="1619250" cy="1238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/>
              <a:t>● An </a:t>
            </a:r>
            <a:r>
              <a:rPr lang="zh-CN" altLang="en-US" sz="3200" b="1"/>
              <a:t>array</a:t>
            </a:r>
            <a:r>
              <a:rPr lang="zh-CN" altLang="en-US" sz="3200"/>
              <a:t> is the primitive form of a vector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○ Fixed size in a strict sequence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A </a:t>
            </a:r>
            <a:r>
              <a:rPr lang="zh-CN" altLang="en-US" sz="3200" b="1"/>
              <a:t>deque</a:t>
            </a:r>
            <a:r>
              <a:rPr lang="zh-CN" altLang="en-US" sz="3200"/>
              <a:t> is a </a:t>
            </a:r>
            <a:r>
              <a:rPr lang="zh-CN" altLang="en-US" sz="3200" b="1"/>
              <a:t>d</a:t>
            </a:r>
            <a:r>
              <a:rPr lang="zh-CN" altLang="en-US" sz="3200"/>
              <a:t>ouble </a:t>
            </a:r>
            <a:r>
              <a:rPr lang="zh-CN" altLang="en-US" sz="3200" b="1"/>
              <a:t>e</a:t>
            </a:r>
            <a:r>
              <a:rPr lang="zh-CN" altLang="en-US" sz="3200"/>
              <a:t>nded </a:t>
            </a:r>
            <a:r>
              <a:rPr lang="zh-CN" altLang="en-US" sz="3200" b="1"/>
              <a:t>que</a:t>
            </a:r>
            <a:r>
              <a:rPr lang="zh-CN" altLang="en-US" sz="3200"/>
              <a:t>ue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● A </a:t>
            </a:r>
            <a:r>
              <a:rPr lang="zh-CN" altLang="en-US" sz="3200" b="1"/>
              <a:t>list </a:t>
            </a:r>
            <a:r>
              <a:rPr lang="zh-CN" altLang="en-US" sz="3200"/>
              <a:t>is a doubly linked list</a:t>
            </a:r>
            <a:endParaRPr lang="zh-CN" altLang="en-US" sz="3200"/>
          </a:p>
          <a:p>
            <a:pPr marL="0" indent="457200">
              <a:buNone/>
            </a:pPr>
            <a:r>
              <a:rPr lang="zh-CN" altLang="en-US" sz="3200"/>
              <a:t>○ Can loop through in either direction!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New containers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9.xml><?xml version="1.0" encoding="utf-8"?>
<p:tagLst xmlns:p="http://schemas.openxmlformats.org/presentationml/2006/main">
  <p:tag name="COMMONDATA" val="eyJoZGlkIjoiM2UyNzgxNGQzNzM0MjcyOTE2ZWUyODgwMTQyMzVhMWUifQ=="/>
  <p:tag name="KSO_WPP_MARK_KEY" val="37753593-3093-430c-9299-ff37dae8052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5133</Words>
  <Application>WPS 演示</Application>
  <PresentationFormat>宽屏</PresentationFormat>
  <Paragraphs>297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Lecture4  Streams</vt:lpstr>
      <vt:lpstr>Today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There are two types of containers:</vt:lpstr>
      <vt:lpstr>PowerPoint 演示文稿</vt:lpstr>
      <vt:lpstr>PowerPoint 演示文稿</vt:lpstr>
      <vt:lpstr>PowerPoint 演示文稿</vt:lpstr>
      <vt:lpstr>PowerPoint 演示文稿</vt:lpstr>
      <vt:lpstr>Today</vt:lpstr>
      <vt:lpstr>PowerPoint 演示文稿</vt:lpstr>
      <vt:lpstr>PowerPoint 演示文稿</vt:lpstr>
      <vt:lpstr>PowerPoint 演示文稿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灬谁唤醒了一世凄凉1374136491</cp:lastModifiedBy>
  <cp:revision>202</cp:revision>
  <dcterms:created xsi:type="dcterms:W3CDTF">2019-06-19T02:08:00Z</dcterms:created>
  <dcterms:modified xsi:type="dcterms:W3CDTF">2023-03-14T12:14:25Z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